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8" r:id="rId9"/>
    <p:sldId id="267" r:id="rId10"/>
    <p:sldId id="263" r:id="rId11"/>
    <p:sldId id="264" r:id="rId12"/>
    <p:sldId id="269" r:id="rId13"/>
    <p:sldId id="270" r:id="rId14"/>
    <p:sldId id="266" r:id="rId15"/>
    <p:sldId id="265" r:id="rId16"/>
  </p:sldIdLst>
  <p:sldSz cx="18288000" cy="10287000"/>
  <p:notesSz cx="6858000" cy="9144000"/>
  <p:embeddedFontLst>
    <p:embeddedFont>
      <p:font typeface="Alice" panose="020B0604020202020204" charset="0"/>
      <p:regular r:id="rId17"/>
    </p:embeddedFont>
    <p:embeddedFont>
      <p:font typeface="Alice Bold" panose="020B0604020202020204" charset="0"/>
      <p:regular r:id="rId18"/>
    </p:embeddedFont>
    <p:embeddedFont>
      <p:font typeface="Calibri" panose="020F0502020204030204" pitchFamily="34" charset="0"/>
      <p:regular r:id="rId19"/>
      <p:bold r:id="rId20"/>
      <p:italic r:id="rId21"/>
      <p:boldItalic r:id="rId22"/>
    </p:embeddedFont>
    <p:embeddedFont>
      <p:font typeface="Fira Sans Medium" panose="020B0603050000020004" pitchFamily="34" charset="0"/>
      <p:regular r:id="rId23"/>
      <p:italic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28" autoAdjust="0"/>
    <p:restoredTop sz="94622" autoAdjust="0"/>
  </p:normalViewPr>
  <p:slideViewPr>
    <p:cSldViewPr>
      <p:cViewPr varScale="1">
        <p:scale>
          <a:sx n="51" d="100"/>
          <a:sy n="51" d="100"/>
        </p:scale>
        <p:origin x="139"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svg>
</file>

<file path=ppt/media/image3.png>
</file>

<file path=ppt/media/image4.png>
</file>

<file path=ppt/media/image5.sv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3/21/2023</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rot="-10800000">
            <a:off x="9595612" y="-2725954"/>
            <a:ext cx="15015923" cy="8573599"/>
          </a:xfrm>
          <a:prstGeom prst="rect">
            <a:avLst/>
          </a:prstGeom>
        </p:spPr>
      </p:pic>
      <p:sp>
        <p:nvSpPr>
          <p:cNvPr id="3" name="TextBox 3"/>
          <p:cNvSpPr txBox="1"/>
          <p:nvPr/>
        </p:nvSpPr>
        <p:spPr>
          <a:xfrm>
            <a:off x="625750" y="3208063"/>
            <a:ext cx="11490050" cy="4885953"/>
          </a:xfrm>
          <a:prstGeom prst="rect">
            <a:avLst/>
          </a:prstGeom>
        </p:spPr>
        <p:txBody>
          <a:bodyPr wrap="square" lIns="0" tIns="0" rIns="0" bIns="0" rtlCol="0" anchor="t">
            <a:spAutoFit/>
          </a:bodyPr>
          <a:lstStyle/>
          <a:p>
            <a:pPr>
              <a:lnSpc>
                <a:spcPts val="12666"/>
              </a:lnSpc>
            </a:pPr>
            <a:r>
              <a:rPr lang="en-US" sz="12666" spc="-126" dirty="0">
                <a:solidFill>
                  <a:srgbClr val="1836B2"/>
                </a:solidFill>
                <a:latin typeface="Alice"/>
              </a:rPr>
              <a:t>ONE-STOP SOLUTION</a:t>
            </a:r>
          </a:p>
          <a:p>
            <a:pPr algn="ctr">
              <a:lnSpc>
                <a:spcPts val="12666"/>
              </a:lnSpc>
            </a:pPr>
            <a:r>
              <a:rPr lang="en-US" sz="8800" spc="-126" dirty="0">
                <a:solidFill>
                  <a:srgbClr val="1836B2"/>
                </a:solidFill>
                <a:latin typeface="Alice"/>
              </a:rPr>
              <a:t>(AGRIONESTOP)</a:t>
            </a:r>
          </a:p>
        </p:txBody>
      </p:sp>
      <p:sp>
        <p:nvSpPr>
          <p:cNvPr id="4" name="TextBox 4"/>
          <p:cNvSpPr txBox="1"/>
          <p:nvPr/>
        </p:nvSpPr>
        <p:spPr>
          <a:xfrm>
            <a:off x="1505405" y="1101505"/>
            <a:ext cx="2803322" cy="648319"/>
          </a:xfrm>
          <a:prstGeom prst="rect">
            <a:avLst/>
          </a:prstGeom>
        </p:spPr>
        <p:txBody>
          <a:bodyPr lIns="0" tIns="0" rIns="0" bIns="0" rtlCol="0" anchor="t">
            <a:spAutoFit/>
          </a:bodyPr>
          <a:lstStyle/>
          <a:p>
            <a:pPr>
              <a:lnSpc>
                <a:spcPts val="5215"/>
              </a:lnSpc>
              <a:spcBef>
                <a:spcPct val="0"/>
              </a:spcBef>
            </a:pPr>
            <a:r>
              <a:rPr lang="en-US" sz="3725" dirty="0">
                <a:solidFill>
                  <a:srgbClr val="1836B2"/>
                </a:solidFill>
                <a:latin typeface="Alice Bold"/>
              </a:rPr>
              <a:t>Team Evolve</a:t>
            </a:r>
          </a:p>
        </p:txBody>
      </p:sp>
      <p:grpSp>
        <p:nvGrpSpPr>
          <p:cNvPr id="5" name="Group 5"/>
          <p:cNvGrpSpPr/>
          <p:nvPr/>
        </p:nvGrpSpPr>
        <p:grpSpPr>
          <a:xfrm>
            <a:off x="9941291" y="5847645"/>
            <a:ext cx="13567508" cy="11750728"/>
            <a:chOff x="0" y="0"/>
            <a:chExt cx="6202680" cy="5372100"/>
          </a:xfrm>
        </p:grpSpPr>
        <p:sp>
          <p:nvSpPr>
            <p:cNvPr id="6" name="Freeform 6"/>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86C7ED"/>
            </a:solidFill>
          </p:spPr>
        </p:sp>
      </p:grpSp>
      <p:pic>
        <p:nvPicPr>
          <p:cNvPr id="7" name="Picture 7"/>
          <p:cNvPicPr>
            <a:picLocks noChangeAspect="1"/>
          </p:cNvPicPr>
          <p:nvPr/>
        </p:nvPicPr>
        <p:blipFill>
          <a:blip r:embed="rId4"/>
          <a:srcRect/>
          <a:stretch>
            <a:fillRect/>
          </a:stretch>
        </p:blipFill>
        <p:spPr>
          <a:xfrm>
            <a:off x="625750" y="1028700"/>
            <a:ext cx="879654" cy="87965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a:off x="-1876862" y="7170810"/>
            <a:ext cx="7552590" cy="4312281"/>
          </a:xfrm>
          <a:prstGeom prst="rect">
            <a:avLst/>
          </a:prstGeom>
        </p:spPr>
      </p:pic>
      <p:sp>
        <p:nvSpPr>
          <p:cNvPr id="3" name="AutoShape 3"/>
          <p:cNvSpPr/>
          <p:nvPr/>
        </p:nvSpPr>
        <p:spPr>
          <a:xfrm>
            <a:off x="10726413" y="3678323"/>
            <a:ext cx="5268074" cy="0"/>
          </a:xfrm>
          <a:prstGeom prst="line">
            <a:avLst/>
          </a:prstGeom>
          <a:ln w="28575" cap="rnd">
            <a:solidFill>
              <a:srgbClr val="86C7ED"/>
            </a:solidFill>
            <a:prstDash val="solid"/>
            <a:headEnd type="none" w="sm" len="sm"/>
            <a:tailEnd type="none" w="sm" len="sm"/>
          </a:ln>
        </p:spPr>
      </p:sp>
      <p:pic>
        <p:nvPicPr>
          <p:cNvPr id="4" name="Picture 4"/>
          <p:cNvPicPr>
            <a:picLocks noChangeAspect="1"/>
          </p:cNvPicPr>
          <p:nvPr/>
        </p:nvPicPr>
        <p:blipFill>
          <a:blip r:embed="rId4"/>
          <a:srcRect/>
          <a:stretch>
            <a:fillRect/>
          </a:stretch>
        </p:blipFill>
        <p:spPr>
          <a:xfrm>
            <a:off x="5457966" y="207859"/>
            <a:ext cx="12530617" cy="5893306"/>
          </a:xfrm>
          <a:prstGeom prst="rect">
            <a:avLst/>
          </a:prstGeom>
          <a:ln>
            <a:solidFill>
              <a:schemeClr val="tx1"/>
            </a:solidFill>
          </a:ln>
        </p:spPr>
      </p:pic>
      <p:sp>
        <p:nvSpPr>
          <p:cNvPr id="5" name="TextBox 5"/>
          <p:cNvSpPr txBox="1"/>
          <p:nvPr/>
        </p:nvSpPr>
        <p:spPr>
          <a:xfrm>
            <a:off x="5383699" y="6644873"/>
            <a:ext cx="12604883" cy="1286662"/>
          </a:xfrm>
          <a:prstGeom prst="rect">
            <a:avLst/>
          </a:prstGeom>
        </p:spPr>
        <p:txBody>
          <a:bodyPr lIns="0" tIns="0" rIns="0" bIns="0" rtlCol="0" anchor="t">
            <a:spAutoFit/>
          </a:bodyPr>
          <a:lstStyle/>
          <a:p>
            <a:pPr marL="0" lvl="0" indent="0" algn="l">
              <a:lnSpc>
                <a:spcPts val="5132"/>
              </a:lnSpc>
              <a:spcBef>
                <a:spcPct val="0"/>
              </a:spcBef>
            </a:pPr>
            <a:r>
              <a:rPr lang="en-US" sz="3665" spc="18" dirty="0">
                <a:solidFill>
                  <a:srgbClr val="000000"/>
                </a:solidFill>
                <a:latin typeface="Alice"/>
              </a:rPr>
              <a:t>On this page, individuals can view a comprehensive list of fertilizers necessary for crops and fields.</a:t>
            </a:r>
          </a:p>
        </p:txBody>
      </p:sp>
      <p:sp>
        <p:nvSpPr>
          <p:cNvPr id="6" name="TextBox 6"/>
          <p:cNvSpPr txBox="1"/>
          <p:nvPr/>
        </p:nvSpPr>
        <p:spPr>
          <a:xfrm>
            <a:off x="213870" y="2582057"/>
            <a:ext cx="6536460" cy="1211585"/>
          </a:xfrm>
          <a:prstGeom prst="rect">
            <a:avLst/>
          </a:prstGeom>
        </p:spPr>
        <p:txBody>
          <a:bodyPr lIns="0" tIns="0" rIns="0" bIns="0" rtlCol="0" anchor="t">
            <a:spAutoFit/>
          </a:bodyPr>
          <a:lstStyle/>
          <a:p>
            <a:pPr marL="0" lvl="0" indent="0">
              <a:lnSpc>
                <a:spcPts val="9240"/>
              </a:lnSpc>
              <a:spcBef>
                <a:spcPct val="0"/>
              </a:spcBef>
            </a:pPr>
            <a:r>
              <a:rPr lang="en-US" sz="8400" dirty="0">
                <a:solidFill>
                  <a:srgbClr val="1836B2"/>
                </a:solidFill>
                <a:latin typeface="Alice Bold"/>
              </a:rPr>
              <a:t>Fertilizers</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a:off x="-1876862" y="7170810"/>
            <a:ext cx="7552590" cy="4312281"/>
          </a:xfrm>
          <a:prstGeom prst="rect">
            <a:avLst/>
          </a:prstGeom>
        </p:spPr>
      </p:pic>
      <p:sp>
        <p:nvSpPr>
          <p:cNvPr id="5" name="TextBox 5"/>
          <p:cNvSpPr txBox="1"/>
          <p:nvPr/>
        </p:nvSpPr>
        <p:spPr>
          <a:xfrm>
            <a:off x="10439401" y="2247900"/>
            <a:ext cx="6629400" cy="1914050"/>
          </a:xfrm>
          <a:prstGeom prst="rect">
            <a:avLst/>
          </a:prstGeom>
        </p:spPr>
        <p:txBody>
          <a:bodyPr wrap="square" lIns="0" tIns="0" rIns="0" bIns="0" rtlCol="0" anchor="t">
            <a:spAutoFit/>
          </a:bodyPr>
          <a:lstStyle/>
          <a:p>
            <a:pPr marL="0" lvl="0" indent="0" algn="l">
              <a:lnSpc>
                <a:spcPts val="5132"/>
              </a:lnSpc>
              <a:spcBef>
                <a:spcPct val="0"/>
              </a:spcBef>
            </a:pPr>
            <a:r>
              <a:rPr lang="en-US" sz="3665" spc="18" dirty="0">
                <a:solidFill>
                  <a:srgbClr val="000000"/>
                </a:solidFill>
                <a:latin typeface="Alice"/>
              </a:rPr>
              <a:t>This webpage displays all the available crop buyers and the updated Mandi Rates.</a:t>
            </a:r>
          </a:p>
        </p:txBody>
      </p:sp>
      <p:pic>
        <p:nvPicPr>
          <p:cNvPr id="8" name="Picture 7">
            <a:extLst>
              <a:ext uri="{FF2B5EF4-FFF2-40B4-BE49-F238E27FC236}">
                <a16:creationId xmlns:a16="http://schemas.microsoft.com/office/drawing/2014/main" id="{3DF3DBFA-BF22-C030-C1EE-7F96225D03F3}"/>
              </a:ext>
            </a:extLst>
          </p:cNvPr>
          <p:cNvPicPr>
            <a:picLocks noChangeAspect="1"/>
          </p:cNvPicPr>
          <p:nvPr/>
        </p:nvPicPr>
        <p:blipFill rotWithShape="1">
          <a:blip r:embed="rId4"/>
          <a:srcRect b="3718"/>
          <a:stretch/>
        </p:blipFill>
        <p:spPr>
          <a:xfrm>
            <a:off x="1011111" y="534865"/>
            <a:ext cx="8745176" cy="4114800"/>
          </a:xfrm>
          <a:prstGeom prst="rect">
            <a:avLst/>
          </a:prstGeom>
          <a:ln>
            <a:solidFill>
              <a:schemeClr val="tx1"/>
            </a:solidFill>
          </a:ln>
        </p:spPr>
      </p:pic>
      <p:sp>
        <p:nvSpPr>
          <p:cNvPr id="6" name="TextBox 6"/>
          <p:cNvSpPr txBox="1"/>
          <p:nvPr/>
        </p:nvSpPr>
        <p:spPr>
          <a:xfrm>
            <a:off x="10972800" y="876300"/>
            <a:ext cx="6536460" cy="1211585"/>
          </a:xfrm>
          <a:prstGeom prst="rect">
            <a:avLst/>
          </a:prstGeom>
        </p:spPr>
        <p:txBody>
          <a:bodyPr lIns="0" tIns="0" rIns="0" bIns="0" rtlCol="0" anchor="t">
            <a:spAutoFit/>
          </a:bodyPr>
          <a:lstStyle/>
          <a:p>
            <a:pPr marL="0" lvl="0" indent="0">
              <a:lnSpc>
                <a:spcPts val="9240"/>
              </a:lnSpc>
              <a:spcBef>
                <a:spcPct val="0"/>
              </a:spcBef>
            </a:pPr>
            <a:r>
              <a:rPr lang="en-US" sz="8400" dirty="0">
                <a:solidFill>
                  <a:srgbClr val="1836B2"/>
                </a:solidFill>
                <a:latin typeface="Alice Bold"/>
              </a:rPr>
              <a:t>Wholesalers</a:t>
            </a:r>
          </a:p>
        </p:txBody>
      </p:sp>
      <p:pic>
        <p:nvPicPr>
          <p:cNvPr id="10" name="Picture 9">
            <a:extLst>
              <a:ext uri="{FF2B5EF4-FFF2-40B4-BE49-F238E27FC236}">
                <a16:creationId xmlns:a16="http://schemas.microsoft.com/office/drawing/2014/main" id="{69FFE0F2-A677-ADA8-4A31-12E0745CE341}"/>
              </a:ext>
            </a:extLst>
          </p:cNvPr>
          <p:cNvPicPr>
            <a:picLocks noChangeAspect="1"/>
          </p:cNvPicPr>
          <p:nvPr/>
        </p:nvPicPr>
        <p:blipFill>
          <a:blip r:embed="rId5"/>
          <a:stretch>
            <a:fillRect/>
          </a:stretch>
        </p:blipFill>
        <p:spPr>
          <a:xfrm>
            <a:off x="8068541" y="5117690"/>
            <a:ext cx="9087466" cy="4482825"/>
          </a:xfrm>
          <a:prstGeom prst="rect">
            <a:avLst/>
          </a:prstGeom>
          <a:ln>
            <a:solidFill>
              <a:schemeClr val="tx1"/>
            </a:solidFill>
          </a:ln>
        </p:spPr>
      </p:pic>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a:off x="-1876862" y="7170810"/>
            <a:ext cx="7552590" cy="4312281"/>
          </a:xfrm>
          <a:prstGeom prst="rect">
            <a:avLst/>
          </a:prstGeom>
        </p:spPr>
      </p:pic>
      <p:sp>
        <p:nvSpPr>
          <p:cNvPr id="5" name="TextBox 5"/>
          <p:cNvSpPr txBox="1"/>
          <p:nvPr/>
        </p:nvSpPr>
        <p:spPr>
          <a:xfrm>
            <a:off x="5383699" y="6644873"/>
            <a:ext cx="12003673" cy="1260025"/>
          </a:xfrm>
          <a:prstGeom prst="rect">
            <a:avLst/>
          </a:prstGeom>
        </p:spPr>
        <p:txBody>
          <a:bodyPr wrap="square" lIns="0" tIns="0" rIns="0" bIns="0" rtlCol="0" anchor="t">
            <a:spAutoFit/>
          </a:bodyPr>
          <a:lstStyle/>
          <a:p>
            <a:pPr marL="0" lvl="0" indent="0" algn="l">
              <a:lnSpc>
                <a:spcPts val="5132"/>
              </a:lnSpc>
              <a:spcBef>
                <a:spcPct val="0"/>
              </a:spcBef>
            </a:pPr>
            <a:r>
              <a:rPr lang="en-US" sz="3665" spc="18" dirty="0">
                <a:solidFill>
                  <a:srgbClr val="000000"/>
                </a:solidFill>
                <a:latin typeface="Alice"/>
              </a:rPr>
              <a:t>This webpage displays all the possible storage facilities that are necessary for crops in one convenient location.</a:t>
            </a:r>
          </a:p>
        </p:txBody>
      </p:sp>
      <p:sp>
        <p:nvSpPr>
          <p:cNvPr id="6" name="TextBox 6"/>
          <p:cNvSpPr txBox="1"/>
          <p:nvPr/>
        </p:nvSpPr>
        <p:spPr>
          <a:xfrm>
            <a:off x="1069796" y="2462317"/>
            <a:ext cx="5026204" cy="2359620"/>
          </a:xfrm>
          <a:prstGeom prst="rect">
            <a:avLst/>
          </a:prstGeom>
        </p:spPr>
        <p:txBody>
          <a:bodyPr wrap="square" lIns="0" tIns="0" rIns="0" bIns="0" rtlCol="0" anchor="t">
            <a:spAutoFit/>
          </a:bodyPr>
          <a:lstStyle/>
          <a:p>
            <a:pPr marL="0" lvl="0" indent="0">
              <a:lnSpc>
                <a:spcPts val="9240"/>
              </a:lnSpc>
              <a:spcBef>
                <a:spcPct val="0"/>
              </a:spcBef>
            </a:pPr>
            <a:r>
              <a:rPr lang="en-US" sz="8400" dirty="0">
                <a:solidFill>
                  <a:srgbClr val="1836B2"/>
                </a:solidFill>
                <a:latin typeface="Alice Bold"/>
              </a:rPr>
              <a:t>Storing of Crops</a:t>
            </a:r>
          </a:p>
        </p:txBody>
      </p:sp>
      <p:pic>
        <p:nvPicPr>
          <p:cNvPr id="4" name="Picture 3">
            <a:extLst>
              <a:ext uri="{FF2B5EF4-FFF2-40B4-BE49-F238E27FC236}">
                <a16:creationId xmlns:a16="http://schemas.microsoft.com/office/drawing/2014/main" id="{0A86D743-D9B3-8E1B-9300-F5E91ABB9519}"/>
              </a:ext>
            </a:extLst>
          </p:cNvPr>
          <p:cNvPicPr>
            <a:picLocks noChangeAspect="1"/>
          </p:cNvPicPr>
          <p:nvPr/>
        </p:nvPicPr>
        <p:blipFill>
          <a:blip r:embed="rId4"/>
          <a:stretch>
            <a:fillRect/>
          </a:stretch>
        </p:blipFill>
        <p:spPr>
          <a:xfrm>
            <a:off x="6705600" y="800100"/>
            <a:ext cx="10681772" cy="5326689"/>
          </a:xfrm>
          <a:prstGeom prst="rect">
            <a:avLst/>
          </a:prstGeom>
          <a:ln>
            <a:solidFill>
              <a:schemeClr val="tx1"/>
            </a:solidFill>
          </a:ln>
        </p:spPr>
      </p:pic>
    </p:spTree>
    <p:extLst>
      <p:ext uri="{BB962C8B-B14F-4D97-AF65-F5344CB8AC3E}">
        <p14:creationId xmlns:p14="http://schemas.microsoft.com/office/powerpoint/2010/main" val="150241531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a:off x="-1876862" y="7170810"/>
            <a:ext cx="7552590" cy="4312281"/>
          </a:xfrm>
          <a:prstGeom prst="rect">
            <a:avLst/>
          </a:prstGeom>
        </p:spPr>
      </p:pic>
      <p:sp>
        <p:nvSpPr>
          <p:cNvPr id="5" name="TextBox 5"/>
          <p:cNvSpPr txBox="1"/>
          <p:nvPr/>
        </p:nvSpPr>
        <p:spPr>
          <a:xfrm>
            <a:off x="5097199" y="7622464"/>
            <a:ext cx="12604883" cy="1260025"/>
          </a:xfrm>
          <a:prstGeom prst="rect">
            <a:avLst/>
          </a:prstGeom>
        </p:spPr>
        <p:txBody>
          <a:bodyPr lIns="0" tIns="0" rIns="0" bIns="0" rtlCol="0" anchor="t">
            <a:spAutoFit/>
          </a:bodyPr>
          <a:lstStyle/>
          <a:p>
            <a:pPr marL="0" lvl="0" indent="0" algn="l">
              <a:lnSpc>
                <a:spcPts val="5132"/>
              </a:lnSpc>
              <a:spcBef>
                <a:spcPct val="0"/>
              </a:spcBef>
            </a:pPr>
            <a:r>
              <a:rPr lang="en-US" sz="3665" spc="18" dirty="0">
                <a:solidFill>
                  <a:srgbClr val="000000"/>
                </a:solidFill>
                <a:latin typeface="Alice"/>
              </a:rPr>
              <a:t>This webpage displays the Additional tips for the farmers to do the farming practices in a much better way.</a:t>
            </a:r>
          </a:p>
        </p:txBody>
      </p:sp>
      <p:pic>
        <p:nvPicPr>
          <p:cNvPr id="7" name="Picture 6">
            <a:extLst>
              <a:ext uri="{FF2B5EF4-FFF2-40B4-BE49-F238E27FC236}">
                <a16:creationId xmlns:a16="http://schemas.microsoft.com/office/drawing/2014/main" id="{FD31A8F7-715B-53B7-581C-901FE3DE059B}"/>
              </a:ext>
            </a:extLst>
          </p:cNvPr>
          <p:cNvPicPr>
            <a:picLocks noChangeAspect="1"/>
          </p:cNvPicPr>
          <p:nvPr/>
        </p:nvPicPr>
        <p:blipFill>
          <a:blip r:embed="rId4"/>
          <a:stretch>
            <a:fillRect/>
          </a:stretch>
        </p:blipFill>
        <p:spPr>
          <a:xfrm>
            <a:off x="4953000" y="384412"/>
            <a:ext cx="12749082" cy="6469683"/>
          </a:xfrm>
          <a:prstGeom prst="rect">
            <a:avLst/>
          </a:prstGeom>
        </p:spPr>
      </p:pic>
      <p:sp>
        <p:nvSpPr>
          <p:cNvPr id="6" name="TextBox 6"/>
          <p:cNvSpPr txBox="1"/>
          <p:nvPr/>
        </p:nvSpPr>
        <p:spPr>
          <a:xfrm>
            <a:off x="1143000" y="2439443"/>
            <a:ext cx="5026204" cy="2359620"/>
          </a:xfrm>
          <a:prstGeom prst="rect">
            <a:avLst/>
          </a:prstGeom>
        </p:spPr>
        <p:txBody>
          <a:bodyPr wrap="square" lIns="0" tIns="0" rIns="0" bIns="0" rtlCol="0" anchor="t">
            <a:spAutoFit/>
          </a:bodyPr>
          <a:lstStyle/>
          <a:p>
            <a:pPr marL="0" lvl="0" indent="0">
              <a:lnSpc>
                <a:spcPts val="9240"/>
              </a:lnSpc>
              <a:spcBef>
                <a:spcPct val="0"/>
              </a:spcBef>
            </a:pPr>
            <a:r>
              <a:rPr lang="en-US" sz="8400" dirty="0">
                <a:solidFill>
                  <a:srgbClr val="1836B2"/>
                </a:solidFill>
                <a:latin typeface="Alice Bold"/>
              </a:rPr>
              <a:t>Tips for Farming</a:t>
            </a:r>
          </a:p>
        </p:txBody>
      </p:sp>
    </p:spTree>
    <p:extLst>
      <p:ext uri="{BB962C8B-B14F-4D97-AF65-F5344CB8AC3E}">
        <p14:creationId xmlns:p14="http://schemas.microsoft.com/office/powerpoint/2010/main" val="56653326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a:off x="11340870" y="855488"/>
            <a:ext cx="9737102" cy="9547574"/>
            <a:chOff x="0" y="0"/>
            <a:chExt cx="12982803" cy="12730098"/>
          </a:xfrm>
        </p:grpSpPr>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0" y="6357796"/>
              <a:ext cx="11160540" cy="6372302"/>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1822263" y="0"/>
              <a:ext cx="11160540" cy="6372302"/>
            </a:xfrm>
            <a:prstGeom prst="rect">
              <a:avLst/>
            </a:prstGeom>
          </p:spPr>
        </p:pic>
      </p:grpSp>
      <p:sp>
        <p:nvSpPr>
          <p:cNvPr id="5" name="TextBox 5"/>
          <p:cNvSpPr txBox="1"/>
          <p:nvPr/>
        </p:nvSpPr>
        <p:spPr>
          <a:xfrm>
            <a:off x="2819400" y="1120775"/>
            <a:ext cx="9052309" cy="1431925"/>
          </a:xfrm>
          <a:prstGeom prst="rect">
            <a:avLst/>
          </a:prstGeom>
        </p:spPr>
        <p:txBody>
          <a:bodyPr lIns="0" tIns="0" rIns="0" bIns="0" rtlCol="0" anchor="t">
            <a:spAutoFit/>
          </a:bodyPr>
          <a:lstStyle/>
          <a:p>
            <a:pPr>
              <a:lnSpc>
                <a:spcPts val="10999"/>
              </a:lnSpc>
            </a:pPr>
            <a:r>
              <a:rPr lang="en-US" sz="9999" dirty="0">
                <a:solidFill>
                  <a:srgbClr val="FFFFFF"/>
                </a:solidFill>
                <a:latin typeface="Alice"/>
              </a:rPr>
              <a:t>Team EVOLVE</a:t>
            </a:r>
          </a:p>
        </p:txBody>
      </p:sp>
      <p:sp>
        <p:nvSpPr>
          <p:cNvPr id="6" name="TextBox 6"/>
          <p:cNvSpPr txBox="1"/>
          <p:nvPr/>
        </p:nvSpPr>
        <p:spPr>
          <a:xfrm>
            <a:off x="4343400" y="2824582"/>
            <a:ext cx="10861973" cy="3462871"/>
          </a:xfrm>
          <a:prstGeom prst="rect">
            <a:avLst/>
          </a:prstGeom>
        </p:spPr>
        <p:txBody>
          <a:bodyPr lIns="0" tIns="0" rIns="0" bIns="0" rtlCol="0" anchor="t">
            <a:spAutoFit/>
          </a:bodyPr>
          <a:lstStyle/>
          <a:p>
            <a:pPr marL="685800" indent="-685800" algn="just">
              <a:lnSpc>
                <a:spcPts val="6887"/>
              </a:lnSpc>
              <a:buFont typeface="Arial" panose="020B0604020202020204" pitchFamily="34" charset="0"/>
              <a:buChar char="•"/>
            </a:pPr>
            <a:r>
              <a:rPr lang="en-US" sz="4591" spc="-45" dirty="0">
                <a:solidFill>
                  <a:srgbClr val="FFFFFF"/>
                </a:solidFill>
                <a:latin typeface="Alice"/>
              </a:rPr>
              <a:t>Anurag Mukati</a:t>
            </a:r>
          </a:p>
          <a:p>
            <a:pPr marL="685800" indent="-685800" algn="just">
              <a:lnSpc>
                <a:spcPts val="6887"/>
              </a:lnSpc>
              <a:buFont typeface="Arial" panose="020B0604020202020204" pitchFamily="34" charset="0"/>
              <a:buChar char="•"/>
            </a:pPr>
            <a:r>
              <a:rPr lang="en-US" sz="4591" spc="-45" dirty="0">
                <a:solidFill>
                  <a:srgbClr val="FFFFFF"/>
                </a:solidFill>
                <a:latin typeface="Alice"/>
              </a:rPr>
              <a:t>Chinmay Pathak</a:t>
            </a:r>
          </a:p>
          <a:p>
            <a:pPr marL="685800" indent="-685800" algn="just">
              <a:lnSpc>
                <a:spcPts val="6887"/>
              </a:lnSpc>
              <a:buFont typeface="Arial" panose="020B0604020202020204" pitchFamily="34" charset="0"/>
              <a:buChar char="•"/>
            </a:pPr>
            <a:r>
              <a:rPr lang="en-US" sz="4591" spc="-45" dirty="0">
                <a:solidFill>
                  <a:srgbClr val="FFFFFF"/>
                </a:solidFill>
                <a:latin typeface="Alice"/>
              </a:rPr>
              <a:t>Divyansh Rai</a:t>
            </a:r>
          </a:p>
          <a:p>
            <a:pPr marL="685800" indent="-685800" algn="just">
              <a:lnSpc>
                <a:spcPts val="6887"/>
              </a:lnSpc>
              <a:buFont typeface="Arial" panose="020B0604020202020204" pitchFamily="34" charset="0"/>
              <a:buChar char="•"/>
            </a:pPr>
            <a:r>
              <a:rPr lang="en-US" sz="4591" spc="-45" dirty="0">
                <a:solidFill>
                  <a:srgbClr val="FFFFFF"/>
                </a:solidFill>
                <a:latin typeface="Alice"/>
              </a:rPr>
              <a:t>Rishabh Rathore</a:t>
            </a:r>
          </a:p>
        </p:txBody>
      </p:sp>
    </p:spTree>
    <p:extLst>
      <p:ext uri="{BB962C8B-B14F-4D97-AF65-F5344CB8AC3E}">
        <p14:creationId xmlns:p14="http://schemas.microsoft.com/office/powerpoint/2010/main" val="112040103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a:off x="11340870" y="855488"/>
            <a:ext cx="9737102" cy="9547574"/>
            <a:chOff x="0" y="0"/>
            <a:chExt cx="12982803" cy="12730098"/>
          </a:xfrm>
        </p:grpSpPr>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0" y="6357796"/>
              <a:ext cx="11160540" cy="6372302"/>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1822263" y="0"/>
              <a:ext cx="11160540" cy="6372302"/>
            </a:xfrm>
            <a:prstGeom prst="rect">
              <a:avLst/>
            </a:prstGeom>
          </p:spPr>
        </p:pic>
      </p:grpSp>
      <p:sp>
        <p:nvSpPr>
          <p:cNvPr id="5" name="TextBox 5"/>
          <p:cNvSpPr txBox="1"/>
          <p:nvPr/>
        </p:nvSpPr>
        <p:spPr>
          <a:xfrm>
            <a:off x="2387203" y="3062981"/>
            <a:ext cx="10182682" cy="1600184"/>
          </a:xfrm>
          <a:prstGeom prst="rect">
            <a:avLst/>
          </a:prstGeom>
        </p:spPr>
        <p:txBody>
          <a:bodyPr lIns="0" tIns="0" rIns="0" bIns="0" rtlCol="0" anchor="t">
            <a:spAutoFit/>
          </a:bodyPr>
          <a:lstStyle/>
          <a:p>
            <a:pPr>
              <a:lnSpc>
                <a:spcPts val="12373"/>
              </a:lnSpc>
            </a:pPr>
            <a:r>
              <a:rPr lang="en-US" sz="11248" dirty="0">
                <a:solidFill>
                  <a:srgbClr val="FFFFFF"/>
                </a:solidFill>
                <a:latin typeface="Alice"/>
              </a:rPr>
              <a:t>Thank You</a:t>
            </a:r>
          </a:p>
        </p:txBody>
      </p:sp>
      <p:pic>
        <p:nvPicPr>
          <p:cNvPr id="6" name="Picture 6"/>
          <p:cNvPicPr>
            <a:picLocks noChangeAspect="1"/>
          </p:cNvPicPr>
          <p:nvPr/>
        </p:nvPicPr>
        <p:blipFill>
          <a:blip r:embed="rId4"/>
          <a:srcRect/>
          <a:stretch>
            <a:fillRect/>
          </a:stretch>
        </p:blipFill>
        <p:spPr>
          <a:xfrm>
            <a:off x="6598890" y="7660167"/>
            <a:ext cx="879654" cy="879654"/>
          </a:xfrm>
          <a:prstGeom prst="rect">
            <a:avLst/>
          </a:prstGeom>
        </p:spPr>
      </p:pic>
      <p:sp>
        <p:nvSpPr>
          <p:cNvPr id="7" name="TextBox 7"/>
          <p:cNvSpPr txBox="1"/>
          <p:nvPr/>
        </p:nvSpPr>
        <p:spPr>
          <a:xfrm>
            <a:off x="7478544" y="7732973"/>
            <a:ext cx="2803322" cy="648319"/>
          </a:xfrm>
          <a:prstGeom prst="rect">
            <a:avLst/>
          </a:prstGeom>
        </p:spPr>
        <p:txBody>
          <a:bodyPr lIns="0" tIns="0" rIns="0" bIns="0" rtlCol="0" anchor="t">
            <a:spAutoFit/>
          </a:bodyPr>
          <a:lstStyle/>
          <a:p>
            <a:pPr>
              <a:lnSpc>
                <a:spcPts val="5215"/>
              </a:lnSpc>
              <a:spcBef>
                <a:spcPct val="0"/>
              </a:spcBef>
            </a:pPr>
            <a:r>
              <a:rPr lang="en-US" sz="3725" dirty="0">
                <a:solidFill>
                  <a:srgbClr val="FFFFFF"/>
                </a:solidFill>
                <a:latin typeface="Alice Bold"/>
              </a:rPr>
              <a:t>Team Evolve</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80652" y="9515874"/>
            <a:ext cx="16926697" cy="1542251"/>
            <a:chOff x="0" y="0"/>
            <a:chExt cx="58960502" cy="5372100"/>
          </a:xfrm>
        </p:grpSpPr>
        <p:sp>
          <p:nvSpPr>
            <p:cNvPr id="3" name="Freeform 3"/>
            <p:cNvSpPr/>
            <p:nvPr/>
          </p:nvSpPr>
          <p:spPr>
            <a:xfrm>
              <a:off x="0" y="0"/>
              <a:ext cx="58960500" cy="5372100"/>
            </a:xfrm>
            <a:custGeom>
              <a:avLst/>
              <a:gdLst/>
              <a:ahLst/>
              <a:cxnLst/>
              <a:rect l="l" t="t" r="r" b="b"/>
              <a:pathLst>
                <a:path w="58960500" h="5372100">
                  <a:moveTo>
                    <a:pt x="57409829" y="0"/>
                  </a:moveTo>
                  <a:lnTo>
                    <a:pt x="1550670" y="0"/>
                  </a:lnTo>
                  <a:lnTo>
                    <a:pt x="0" y="2686050"/>
                  </a:lnTo>
                  <a:lnTo>
                    <a:pt x="1550670" y="5372100"/>
                  </a:lnTo>
                  <a:lnTo>
                    <a:pt x="57409829" y="5372100"/>
                  </a:lnTo>
                  <a:lnTo>
                    <a:pt x="58960500" y="2686050"/>
                  </a:lnTo>
                  <a:lnTo>
                    <a:pt x="57409829" y="0"/>
                  </a:lnTo>
                  <a:close/>
                </a:path>
              </a:pathLst>
            </a:custGeom>
            <a:solidFill>
              <a:srgbClr val="A066CB"/>
            </a:solidFill>
          </p:spPr>
        </p:sp>
      </p:grpSp>
      <p:sp>
        <p:nvSpPr>
          <p:cNvPr id="4" name="TextBox 4"/>
          <p:cNvSpPr txBox="1"/>
          <p:nvPr/>
        </p:nvSpPr>
        <p:spPr>
          <a:xfrm>
            <a:off x="457200" y="1326595"/>
            <a:ext cx="7405260" cy="4136261"/>
          </a:xfrm>
          <a:prstGeom prst="rect">
            <a:avLst/>
          </a:prstGeom>
        </p:spPr>
        <p:txBody>
          <a:bodyPr wrap="square" lIns="0" tIns="0" rIns="0" bIns="0" rtlCol="0" anchor="t">
            <a:spAutoFit/>
          </a:bodyPr>
          <a:lstStyle/>
          <a:p>
            <a:pPr marL="0" lvl="0" indent="0" algn="l">
              <a:lnSpc>
                <a:spcPts val="11272"/>
              </a:lnSpc>
              <a:spcBef>
                <a:spcPct val="0"/>
              </a:spcBef>
            </a:pPr>
            <a:r>
              <a:rPr lang="en-US" sz="6600" dirty="0">
                <a:solidFill>
                  <a:srgbClr val="1836B2"/>
                </a:solidFill>
                <a:latin typeface="Alice"/>
              </a:rPr>
              <a:t>Problem Statement #2 :</a:t>
            </a:r>
            <a:r>
              <a:rPr lang="en-US" sz="4800" dirty="0">
                <a:solidFill>
                  <a:srgbClr val="1836B2"/>
                </a:solidFill>
                <a:latin typeface="Alice"/>
              </a:rPr>
              <a:t>Farming is Still a challenge</a:t>
            </a:r>
            <a:endParaRPr lang="en-US" sz="6600" dirty="0">
              <a:solidFill>
                <a:srgbClr val="1836B2"/>
              </a:solidFill>
              <a:latin typeface="Alice"/>
            </a:endParaRPr>
          </a:p>
        </p:txBody>
      </p:sp>
      <p:sp>
        <p:nvSpPr>
          <p:cNvPr id="5" name="AutoShape 5"/>
          <p:cNvSpPr/>
          <p:nvPr/>
        </p:nvSpPr>
        <p:spPr>
          <a:xfrm rot="5400000">
            <a:off x="4418053" y="4549307"/>
            <a:ext cx="6888813" cy="0"/>
          </a:xfrm>
          <a:prstGeom prst="line">
            <a:avLst/>
          </a:prstGeom>
          <a:ln w="28575" cap="rnd">
            <a:solidFill>
              <a:srgbClr val="86C7ED"/>
            </a:solidFill>
            <a:prstDash val="solid"/>
            <a:headEnd type="none" w="sm" len="sm"/>
            <a:tailEnd type="none" w="sm" len="sm"/>
          </a:ln>
        </p:spPr>
      </p:sp>
      <p:sp>
        <p:nvSpPr>
          <p:cNvPr id="6" name="TextBox 6"/>
          <p:cNvSpPr txBox="1"/>
          <p:nvPr/>
        </p:nvSpPr>
        <p:spPr>
          <a:xfrm>
            <a:off x="8128588" y="952500"/>
            <a:ext cx="9702212" cy="7459030"/>
          </a:xfrm>
          <a:prstGeom prst="rect">
            <a:avLst/>
          </a:prstGeom>
        </p:spPr>
        <p:txBody>
          <a:bodyPr wrap="square" lIns="0" tIns="0" rIns="0" bIns="0" rtlCol="0" anchor="t">
            <a:spAutoFit/>
          </a:bodyPr>
          <a:lstStyle/>
          <a:p>
            <a:pPr algn="just">
              <a:lnSpc>
                <a:spcPts val="4898"/>
              </a:lnSpc>
            </a:pPr>
            <a:r>
              <a:rPr lang="en-US" sz="2400" spc="17" dirty="0">
                <a:solidFill>
                  <a:srgbClr val="000000"/>
                </a:solidFill>
                <a:latin typeface="Alice"/>
              </a:rPr>
              <a:t>•The farmers engage in farming and living in villages do not have affordable technology and proper value of their products due to proper reach to the market. Similarly, those who have migrated from the villages, but they have their parental land in village do not have any setup to manage their land and get due reward of that </a:t>
            </a:r>
          </a:p>
          <a:p>
            <a:pPr algn="just">
              <a:lnSpc>
                <a:spcPts val="4898"/>
              </a:lnSpc>
            </a:pPr>
            <a:endParaRPr lang="en-US" sz="2400" spc="17" dirty="0">
              <a:solidFill>
                <a:srgbClr val="000000"/>
              </a:solidFill>
              <a:latin typeface="Alice"/>
            </a:endParaRPr>
          </a:p>
          <a:p>
            <a:pPr algn="just">
              <a:lnSpc>
                <a:spcPts val="4898"/>
              </a:lnSpc>
            </a:pPr>
            <a:r>
              <a:rPr lang="en-US" sz="2400" spc="17" dirty="0">
                <a:solidFill>
                  <a:srgbClr val="000000"/>
                </a:solidFill>
                <a:latin typeface="Alice"/>
              </a:rPr>
              <a:t>-&gt; Key Outcomes of this Project:</a:t>
            </a:r>
          </a:p>
          <a:p>
            <a:pPr marL="457200" indent="-457200" algn="just">
              <a:lnSpc>
                <a:spcPts val="4898"/>
              </a:lnSpc>
              <a:buAutoNum type="arabicPeriod"/>
            </a:pPr>
            <a:r>
              <a:rPr lang="en-US" sz="2400" spc="17" dirty="0">
                <a:solidFill>
                  <a:srgbClr val="000000"/>
                </a:solidFill>
                <a:latin typeface="Alice"/>
              </a:rPr>
              <a:t>A Tech-based platform which can provide basic machinery, tools, services etc. at affordable rates need to be developed.</a:t>
            </a:r>
          </a:p>
          <a:p>
            <a:pPr marL="457200" indent="-457200" algn="just">
              <a:lnSpc>
                <a:spcPts val="4898"/>
              </a:lnSpc>
              <a:buAutoNum type="arabicPeriod"/>
            </a:pPr>
            <a:r>
              <a:rPr lang="en-US" sz="2400" spc="17" dirty="0">
                <a:solidFill>
                  <a:srgbClr val="000000"/>
                </a:solidFill>
                <a:latin typeface="Alice"/>
              </a:rPr>
              <a:t>Agriculture management platform is needed to be developed which can have customized solution to non-resident persons to manage their lands. </a:t>
            </a: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80652" y="9515874"/>
            <a:ext cx="16926697" cy="1542251"/>
            <a:chOff x="0" y="0"/>
            <a:chExt cx="58960502" cy="5372100"/>
          </a:xfrm>
        </p:grpSpPr>
        <p:sp>
          <p:nvSpPr>
            <p:cNvPr id="3" name="Freeform 3"/>
            <p:cNvSpPr/>
            <p:nvPr/>
          </p:nvSpPr>
          <p:spPr>
            <a:xfrm>
              <a:off x="0" y="0"/>
              <a:ext cx="58960500" cy="5372100"/>
            </a:xfrm>
            <a:custGeom>
              <a:avLst/>
              <a:gdLst/>
              <a:ahLst/>
              <a:cxnLst/>
              <a:rect l="l" t="t" r="r" b="b"/>
              <a:pathLst>
                <a:path w="58960500" h="5372100">
                  <a:moveTo>
                    <a:pt x="57409829" y="0"/>
                  </a:moveTo>
                  <a:lnTo>
                    <a:pt x="1550670" y="0"/>
                  </a:lnTo>
                  <a:lnTo>
                    <a:pt x="0" y="2686050"/>
                  </a:lnTo>
                  <a:lnTo>
                    <a:pt x="1550670" y="5372100"/>
                  </a:lnTo>
                  <a:lnTo>
                    <a:pt x="57409829" y="5372100"/>
                  </a:lnTo>
                  <a:lnTo>
                    <a:pt x="58960500" y="2686050"/>
                  </a:lnTo>
                  <a:lnTo>
                    <a:pt x="57409829" y="0"/>
                  </a:lnTo>
                  <a:close/>
                </a:path>
              </a:pathLst>
            </a:custGeom>
            <a:solidFill>
              <a:srgbClr val="A066CB"/>
            </a:solidFill>
          </p:spPr>
        </p:sp>
      </p:grpSp>
      <p:sp>
        <p:nvSpPr>
          <p:cNvPr id="4" name="TextBox 4"/>
          <p:cNvSpPr txBox="1"/>
          <p:nvPr/>
        </p:nvSpPr>
        <p:spPr>
          <a:xfrm>
            <a:off x="1014524" y="2956921"/>
            <a:ext cx="5093369" cy="2806013"/>
          </a:xfrm>
          <a:prstGeom prst="rect">
            <a:avLst/>
          </a:prstGeom>
        </p:spPr>
        <p:txBody>
          <a:bodyPr lIns="0" tIns="0" rIns="0" bIns="0" rtlCol="0" anchor="t">
            <a:spAutoFit/>
          </a:bodyPr>
          <a:lstStyle/>
          <a:p>
            <a:pPr marL="0" lvl="0" indent="0" algn="l">
              <a:lnSpc>
                <a:spcPts val="11272"/>
              </a:lnSpc>
              <a:spcBef>
                <a:spcPct val="0"/>
              </a:spcBef>
            </a:pPr>
            <a:r>
              <a:rPr lang="en-US" sz="8051" dirty="0">
                <a:solidFill>
                  <a:srgbClr val="1836B2"/>
                </a:solidFill>
                <a:latin typeface="Alice"/>
              </a:rPr>
              <a:t>Proposed Solution</a:t>
            </a:r>
          </a:p>
        </p:txBody>
      </p:sp>
      <p:sp>
        <p:nvSpPr>
          <p:cNvPr id="5" name="AutoShape 5"/>
          <p:cNvSpPr/>
          <p:nvPr/>
        </p:nvSpPr>
        <p:spPr>
          <a:xfrm rot="5400000">
            <a:off x="2194393" y="4625507"/>
            <a:ext cx="6888813" cy="0"/>
          </a:xfrm>
          <a:prstGeom prst="line">
            <a:avLst/>
          </a:prstGeom>
          <a:ln w="28575" cap="rnd">
            <a:solidFill>
              <a:srgbClr val="86C7ED"/>
            </a:solidFill>
            <a:prstDash val="solid"/>
            <a:headEnd type="none" w="sm" len="sm"/>
            <a:tailEnd type="none" w="sm" len="sm"/>
          </a:ln>
        </p:spPr>
      </p:sp>
      <p:sp>
        <p:nvSpPr>
          <p:cNvPr id="6" name="TextBox 6"/>
          <p:cNvSpPr txBox="1"/>
          <p:nvPr/>
        </p:nvSpPr>
        <p:spPr>
          <a:xfrm>
            <a:off x="5867405" y="571500"/>
            <a:ext cx="12039595" cy="8975214"/>
          </a:xfrm>
          <a:prstGeom prst="rect">
            <a:avLst/>
          </a:prstGeom>
        </p:spPr>
        <p:txBody>
          <a:bodyPr wrap="square" lIns="0" tIns="0" rIns="0" bIns="0" rtlCol="0" anchor="t">
            <a:spAutoFit/>
          </a:bodyPr>
          <a:lstStyle/>
          <a:p>
            <a:pPr algn="just">
              <a:lnSpc>
                <a:spcPts val="4446"/>
              </a:lnSpc>
            </a:pPr>
            <a:r>
              <a:rPr lang="en-US" sz="2800" spc="-29" dirty="0">
                <a:solidFill>
                  <a:srgbClr val="000000"/>
                </a:solidFill>
                <a:latin typeface="Alice"/>
              </a:rPr>
              <a:t>• Our team, Evolve, has developed a user-friendly software solution to help farmers and small businesses boost their farming productivity.</a:t>
            </a:r>
          </a:p>
          <a:p>
            <a:pPr algn="just">
              <a:lnSpc>
                <a:spcPts val="4446"/>
              </a:lnSpc>
            </a:pPr>
            <a:r>
              <a:rPr lang="en-US" sz="2800" spc="-29" dirty="0">
                <a:solidFill>
                  <a:srgbClr val="000000"/>
                </a:solidFill>
                <a:latin typeface="Alice"/>
              </a:rPr>
              <a:t>• Our software provides a comprehensive list of crops suitable for their area and soil type, along with farming techniques to achieve optimal results.</a:t>
            </a:r>
          </a:p>
          <a:p>
            <a:pPr algn="just">
              <a:lnSpc>
                <a:spcPts val="4446"/>
              </a:lnSpc>
            </a:pPr>
            <a:r>
              <a:rPr lang="en-US" sz="2800" spc="-29" dirty="0">
                <a:solidFill>
                  <a:srgbClr val="000000"/>
                </a:solidFill>
                <a:latin typeface="Alice"/>
              </a:rPr>
              <a:t>• We prioritize organic and sustainable farming practices, offering safe and effective organic pesticides and fertilizers, and focusing on </a:t>
            </a:r>
          </a:p>
          <a:p>
            <a:pPr algn="just">
              <a:lnSpc>
                <a:spcPts val="4446"/>
              </a:lnSpc>
            </a:pPr>
            <a:r>
              <a:rPr lang="en-US" sz="2800" spc="-29" dirty="0">
                <a:solidFill>
                  <a:srgbClr val="000000"/>
                </a:solidFill>
                <a:latin typeface="Alice"/>
              </a:rPr>
              <a:t>-&gt;Crop Prediction</a:t>
            </a:r>
          </a:p>
          <a:p>
            <a:pPr algn="just">
              <a:lnSpc>
                <a:spcPts val="4446"/>
              </a:lnSpc>
            </a:pPr>
            <a:r>
              <a:rPr lang="en-US" sz="2800" spc="-29" dirty="0">
                <a:solidFill>
                  <a:srgbClr val="000000"/>
                </a:solidFill>
                <a:latin typeface="Alice"/>
              </a:rPr>
              <a:t>-&gt; Crop Harvesting</a:t>
            </a:r>
          </a:p>
          <a:p>
            <a:pPr algn="just">
              <a:lnSpc>
                <a:spcPts val="4446"/>
              </a:lnSpc>
            </a:pPr>
            <a:r>
              <a:rPr lang="en-US" sz="2800" spc="-29" dirty="0">
                <a:solidFill>
                  <a:srgbClr val="000000"/>
                </a:solidFill>
                <a:latin typeface="Alice"/>
              </a:rPr>
              <a:t>-&gt; Chaff Cutting and Selling</a:t>
            </a:r>
          </a:p>
          <a:p>
            <a:pPr algn="just">
              <a:lnSpc>
                <a:spcPts val="4446"/>
              </a:lnSpc>
            </a:pPr>
            <a:r>
              <a:rPr lang="en-US" sz="2800" spc="-29" dirty="0">
                <a:solidFill>
                  <a:srgbClr val="000000"/>
                </a:solidFill>
                <a:latin typeface="Alice"/>
              </a:rPr>
              <a:t>-&gt; Storing of  Crops</a:t>
            </a:r>
          </a:p>
          <a:p>
            <a:pPr algn="just">
              <a:lnSpc>
                <a:spcPts val="4446"/>
              </a:lnSpc>
            </a:pPr>
            <a:r>
              <a:rPr lang="en-US" sz="2800" spc="-29" dirty="0">
                <a:solidFill>
                  <a:srgbClr val="000000"/>
                </a:solidFill>
                <a:latin typeface="Alice"/>
              </a:rPr>
              <a:t>-&gt; Fertilizer Details</a:t>
            </a:r>
          </a:p>
          <a:p>
            <a:pPr algn="just">
              <a:lnSpc>
                <a:spcPts val="4446"/>
              </a:lnSpc>
            </a:pPr>
            <a:r>
              <a:rPr lang="en-US" sz="2800" spc="-29" dirty="0">
                <a:solidFill>
                  <a:srgbClr val="000000"/>
                </a:solidFill>
                <a:latin typeface="Alice"/>
              </a:rPr>
              <a:t>-&gt; Contact Information of Wholesale buyers</a:t>
            </a:r>
          </a:p>
          <a:p>
            <a:pPr algn="just"/>
            <a:r>
              <a:rPr lang="en-US" sz="2800" spc="-29" dirty="0">
                <a:solidFill>
                  <a:srgbClr val="000000"/>
                </a:solidFill>
                <a:latin typeface="Alice"/>
              </a:rPr>
              <a:t>-&gt; Tips for Farming</a:t>
            </a:r>
          </a:p>
          <a:p>
            <a:pPr algn="just">
              <a:lnSpc>
                <a:spcPts val="4446"/>
              </a:lnSpc>
            </a:pPr>
            <a:r>
              <a:rPr lang="en-US" sz="1600" spc="-29" dirty="0">
                <a:solidFill>
                  <a:srgbClr val="000000"/>
                </a:solidFill>
                <a:latin typeface="Alice"/>
              </a:rPr>
              <a:t>.</a:t>
            </a:r>
            <a:r>
              <a:rPr lang="en-US" sz="2800" spc="-29" dirty="0">
                <a:solidFill>
                  <a:srgbClr val="000000"/>
                </a:solidFill>
                <a:latin typeface="Alice"/>
              </a:rPr>
              <a:t>• Our solution is designed for all levels of tech-savviness, and we believe it can help farmers increase yields, reduce costs, and improve sustainability.</a:t>
            </a:r>
          </a:p>
          <a:p>
            <a:pPr algn="just">
              <a:lnSpc>
                <a:spcPts val="4446"/>
              </a:lnSpc>
            </a:pPr>
            <a:endParaRPr lang="en-US" sz="2800" spc="-29" dirty="0">
              <a:solidFill>
                <a:srgbClr val="000000"/>
              </a:solidFill>
              <a:latin typeface="Alice"/>
            </a:endParaRP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a:off x="11340870" y="855488"/>
            <a:ext cx="9737102" cy="9547574"/>
            <a:chOff x="0" y="0"/>
            <a:chExt cx="12982803" cy="12730098"/>
          </a:xfrm>
        </p:grpSpPr>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0" y="6357796"/>
              <a:ext cx="11160540" cy="6372302"/>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1822263" y="0"/>
              <a:ext cx="11160540" cy="6372302"/>
            </a:xfrm>
            <a:prstGeom prst="rect">
              <a:avLst/>
            </a:prstGeom>
          </p:spPr>
        </p:pic>
      </p:grpSp>
      <p:sp>
        <p:nvSpPr>
          <p:cNvPr id="5" name="TextBox 5"/>
          <p:cNvSpPr txBox="1"/>
          <p:nvPr/>
        </p:nvSpPr>
        <p:spPr>
          <a:xfrm>
            <a:off x="815374" y="941213"/>
            <a:ext cx="9052309" cy="1431925"/>
          </a:xfrm>
          <a:prstGeom prst="rect">
            <a:avLst/>
          </a:prstGeom>
        </p:spPr>
        <p:txBody>
          <a:bodyPr lIns="0" tIns="0" rIns="0" bIns="0" rtlCol="0" anchor="t">
            <a:spAutoFit/>
          </a:bodyPr>
          <a:lstStyle/>
          <a:p>
            <a:pPr>
              <a:lnSpc>
                <a:spcPts val="10999"/>
              </a:lnSpc>
            </a:pPr>
            <a:r>
              <a:rPr lang="en-US" sz="9999" dirty="0">
                <a:solidFill>
                  <a:srgbClr val="FFFFFF"/>
                </a:solidFill>
                <a:latin typeface="Alice"/>
              </a:rPr>
              <a:t>Attention Areas</a:t>
            </a:r>
          </a:p>
        </p:txBody>
      </p:sp>
      <p:sp>
        <p:nvSpPr>
          <p:cNvPr id="6" name="TextBox 6"/>
          <p:cNvSpPr txBox="1"/>
          <p:nvPr/>
        </p:nvSpPr>
        <p:spPr>
          <a:xfrm>
            <a:off x="815374" y="3150435"/>
            <a:ext cx="11605226" cy="6117444"/>
          </a:xfrm>
          <a:prstGeom prst="rect">
            <a:avLst/>
          </a:prstGeom>
        </p:spPr>
        <p:txBody>
          <a:bodyPr wrap="square" lIns="0" tIns="0" rIns="0" bIns="0" rtlCol="0" anchor="t">
            <a:spAutoFit/>
          </a:bodyPr>
          <a:lstStyle/>
          <a:p>
            <a:pPr algn="just">
              <a:lnSpc>
                <a:spcPts val="6887"/>
              </a:lnSpc>
            </a:pPr>
            <a:r>
              <a:rPr lang="en-US" sz="4591" spc="-45" dirty="0">
                <a:solidFill>
                  <a:srgbClr val="FFFFFF"/>
                </a:solidFill>
                <a:latin typeface="Alice"/>
              </a:rPr>
              <a:t>• Crop Prediction</a:t>
            </a:r>
          </a:p>
          <a:p>
            <a:pPr algn="just">
              <a:lnSpc>
                <a:spcPts val="6887"/>
              </a:lnSpc>
            </a:pPr>
            <a:r>
              <a:rPr lang="en-US" sz="4591" spc="-45" dirty="0">
                <a:solidFill>
                  <a:srgbClr val="FFFFFF"/>
                </a:solidFill>
                <a:latin typeface="Alice"/>
              </a:rPr>
              <a:t>• Crop Harvesting</a:t>
            </a:r>
          </a:p>
          <a:p>
            <a:pPr algn="just">
              <a:lnSpc>
                <a:spcPts val="6887"/>
              </a:lnSpc>
            </a:pPr>
            <a:r>
              <a:rPr lang="en-US" sz="4591" spc="-45" dirty="0">
                <a:solidFill>
                  <a:srgbClr val="FFFFFF"/>
                </a:solidFill>
                <a:latin typeface="Alice"/>
              </a:rPr>
              <a:t>• Chaff Cutting and Selling</a:t>
            </a:r>
          </a:p>
          <a:p>
            <a:pPr algn="just">
              <a:lnSpc>
                <a:spcPts val="6887"/>
              </a:lnSpc>
            </a:pPr>
            <a:r>
              <a:rPr lang="en-US" sz="4591" spc="-45" dirty="0">
                <a:solidFill>
                  <a:srgbClr val="FFFFFF"/>
                </a:solidFill>
                <a:latin typeface="Alice"/>
              </a:rPr>
              <a:t>• Storing of  Crops</a:t>
            </a:r>
          </a:p>
          <a:p>
            <a:pPr algn="just">
              <a:lnSpc>
                <a:spcPts val="6887"/>
              </a:lnSpc>
            </a:pPr>
            <a:r>
              <a:rPr lang="en-US" sz="4591" spc="-45" dirty="0">
                <a:solidFill>
                  <a:srgbClr val="FFFFFF"/>
                </a:solidFill>
                <a:latin typeface="Alice"/>
              </a:rPr>
              <a:t>• Fertilizer Details</a:t>
            </a:r>
          </a:p>
          <a:p>
            <a:pPr algn="just">
              <a:lnSpc>
                <a:spcPts val="6887"/>
              </a:lnSpc>
            </a:pPr>
            <a:r>
              <a:rPr lang="en-US" sz="4591" spc="-45" dirty="0">
                <a:solidFill>
                  <a:srgbClr val="FFFFFF"/>
                </a:solidFill>
                <a:latin typeface="Alice"/>
              </a:rPr>
              <a:t>• Contact Information of Wholesale buyers</a:t>
            </a:r>
          </a:p>
          <a:p>
            <a:pPr algn="just">
              <a:lnSpc>
                <a:spcPts val="6887"/>
              </a:lnSpc>
            </a:pPr>
            <a:r>
              <a:rPr lang="en-US" sz="4591" spc="-45" dirty="0">
                <a:solidFill>
                  <a:srgbClr val="FFFFFF"/>
                </a:solidFill>
                <a:latin typeface="Alice"/>
              </a:rPr>
              <a:t>• Tips for Farming</a:t>
            </a: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80652" y="9515874"/>
            <a:ext cx="16926697" cy="1542251"/>
            <a:chOff x="0" y="0"/>
            <a:chExt cx="58960502" cy="5372100"/>
          </a:xfrm>
        </p:grpSpPr>
        <p:sp>
          <p:nvSpPr>
            <p:cNvPr id="3" name="Freeform 3"/>
            <p:cNvSpPr/>
            <p:nvPr/>
          </p:nvSpPr>
          <p:spPr>
            <a:xfrm>
              <a:off x="0" y="0"/>
              <a:ext cx="58960500" cy="5372100"/>
            </a:xfrm>
            <a:custGeom>
              <a:avLst/>
              <a:gdLst/>
              <a:ahLst/>
              <a:cxnLst/>
              <a:rect l="l" t="t" r="r" b="b"/>
              <a:pathLst>
                <a:path w="58960500" h="5372100">
                  <a:moveTo>
                    <a:pt x="57409829" y="0"/>
                  </a:moveTo>
                  <a:lnTo>
                    <a:pt x="1550670" y="0"/>
                  </a:lnTo>
                  <a:lnTo>
                    <a:pt x="0" y="2686050"/>
                  </a:lnTo>
                  <a:lnTo>
                    <a:pt x="1550670" y="5372100"/>
                  </a:lnTo>
                  <a:lnTo>
                    <a:pt x="57409829" y="5372100"/>
                  </a:lnTo>
                  <a:lnTo>
                    <a:pt x="58960500" y="2686050"/>
                  </a:lnTo>
                  <a:lnTo>
                    <a:pt x="57409829" y="0"/>
                  </a:lnTo>
                  <a:close/>
                </a:path>
              </a:pathLst>
            </a:custGeom>
            <a:solidFill>
              <a:srgbClr val="A066CB"/>
            </a:solidFill>
          </p:spPr>
        </p:sp>
      </p:grpSp>
      <p:sp>
        <p:nvSpPr>
          <p:cNvPr id="4" name="TextBox 4"/>
          <p:cNvSpPr txBox="1"/>
          <p:nvPr/>
        </p:nvSpPr>
        <p:spPr>
          <a:xfrm>
            <a:off x="930842" y="2885435"/>
            <a:ext cx="4919876" cy="2432050"/>
          </a:xfrm>
          <a:prstGeom prst="rect">
            <a:avLst/>
          </a:prstGeom>
        </p:spPr>
        <p:txBody>
          <a:bodyPr lIns="0" tIns="0" rIns="0" bIns="0" rtlCol="0" anchor="t">
            <a:spAutoFit/>
          </a:bodyPr>
          <a:lstStyle/>
          <a:p>
            <a:pPr>
              <a:lnSpc>
                <a:spcPts val="9799"/>
              </a:lnSpc>
            </a:pPr>
            <a:r>
              <a:rPr lang="en-US" sz="6999" dirty="0">
                <a:solidFill>
                  <a:srgbClr val="1836B2"/>
                </a:solidFill>
                <a:latin typeface="Alice Bold"/>
              </a:rPr>
              <a:t>Technology</a:t>
            </a:r>
          </a:p>
          <a:p>
            <a:pPr marL="0" lvl="0" indent="0" algn="l">
              <a:lnSpc>
                <a:spcPts val="9799"/>
              </a:lnSpc>
              <a:spcBef>
                <a:spcPct val="0"/>
              </a:spcBef>
            </a:pPr>
            <a:r>
              <a:rPr lang="en-US" sz="6999" dirty="0">
                <a:solidFill>
                  <a:srgbClr val="1836B2"/>
                </a:solidFill>
                <a:latin typeface="Alice Bold"/>
              </a:rPr>
              <a:t>Used</a:t>
            </a:r>
          </a:p>
        </p:txBody>
      </p:sp>
      <p:sp>
        <p:nvSpPr>
          <p:cNvPr id="5" name="TextBox 5"/>
          <p:cNvSpPr txBox="1"/>
          <p:nvPr/>
        </p:nvSpPr>
        <p:spPr>
          <a:xfrm>
            <a:off x="8802533" y="1855148"/>
            <a:ext cx="8952063" cy="590226"/>
          </a:xfrm>
          <a:prstGeom prst="rect">
            <a:avLst/>
          </a:prstGeom>
        </p:spPr>
        <p:txBody>
          <a:bodyPr wrap="square" lIns="0" tIns="0" rIns="0" bIns="0" rtlCol="0" anchor="t">
            <a:spAutoFit/>
          </a:bodyPr>
          <a:lstStyle/>
          <a:p>
            <a:pPr marL="0" lvl="0" indent="0" algn="l">
              <a:lnSpc>
                <a:spcPts val="4900"/>
              </a:lnSpc>
              <a:spcBef>
                <a:spcPct val="0"/>
              </a:spcBef>
            </a:pPr>
            <a:r>
              <a:rPr lang="en-US" sz="3500" spc="-70" dirty="0">
                <a:solidFill>
                  <a:srgbClr val="1836B2"/>
                </a:solidFill>
                <a:latin typeface="Fira Sans Medium"/>
              </a:rPr>
              <a:t>Python(Numpy, Pandas, ScikitLearn, Pickle)</a:t>
            </a:r>
          </a:p>
        </p:txBody>
      </p:sp>
      <p:grpSp>
        <p:nvGrpSpPr>
          <p:cNvPr id="6" name="Group 6"/>
          <p:cNvGrpSpPr/>
          <p:nvPr/>
        </p:nvGrpSpPr>
        <p:grpSpPr>
          <a:xfrm rot="-10800000">
            <a:off x="8245922" y="2048689"/>
            <a:ext cx="341236" cy="295542"/>
            <a:chOff x="0" y="0"/>
            <a:chExt cx="6202680" cy="5372100"/>
          </a:xfrm>
        </p:grpSpPr>
        <p:sp>
          <p:nvSpPr>
            <p:cNvPr id="7" name="Freeform 7"/>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id="8" name="TextBox 8"/>
          <p:cNvSpPr txBox="1"/>
          <p:nvPr/>
        </p:nvSpPr>
        <p:spPr>
          <a:xfrm>
            <a:off x="8802534" y="3415660"/>
            <a:ext cx="8456766" cy="606425"/>
          </a:xfrm>
          <a:prstGeom prst="rect">
            <a:avLst/>
          </a:prstGeom>
        </p:spPr>
        <p:txBody>
          <a:bodyPr lIns="0" tIns="0" rIns="0" bIns="0" rtlCol="0" anchor="t">
            <a:spAutoFit/>
          </a:bodyPr>
          <a:lstStyle/>
          <a:p>
            <a:pPr marL="0" lvl="0" indent="0" algn="l">
              <a:lnSpc>
                <a:spcPts val="4900"/>
              </a:lnSpc>
              <a:spcBef>
                <a:spcPct val="0"/>
              </a:spcBef>
            </a:pPr>
            <a:r>
              <a:rPr lang="en-US" sz="3500" spc="-70" dirty="0">
                <a:solidFill>
                  <a:srgbClr val="1836B2"/>
                </a:solidFill>
                <a:latin typeface="Fira Sans Medium"/>
              </a:rPr>
              <a:t>Machine Learning(RandomForestClassifier)</a:t>
            </a:r>
          </a:p>
        </p:txBody>
      </p:sp>
      <p:grpSp>
        <p:nvGrpSpPr>
          <p:cNvPr id="9" name="Group 9"/>
          <p:cNvGrpSpPr/>
          <p:nvPr/>
        </p:nvGrpSpPr>
        <p:grpSpPr>
          <a:xfrm rot="-10800000">
            <a:off x="8245922" y="3582854"/>
            <a:ext cx="341236" cy="295542"/>
            <a:chOff x="0" y="0"/>
            <a:chExt cx="6202680" cy="5372100"/>
          </a:xfrm>
        </p:grpSpPr>
        <p:sp>
          <p:nvSpPr>
            <p:cNvPr id="10" name="Freeform 10"/>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nvGrpSpPr>
          <p:cNvPr id="11" name="Group 11"/>
          <p:cNvGrpSpPr/>
          <p:nvPr/>
        </p:nvGrpSpPr>
        <p:grpSpPr>
          <a:xfrm>
            <a:off x="8241493" y="5052373"/>
            <a:ext cx="3696313" cy="530225"/>
            <a:chOff x="0" y="0"/>
            <a:chExt cx="4928418" cy="706967"/>
          </a:xfrm>
        </p:grpSpPr>
        <p:sp>
          <p:nvSpPr>
            <p:cNvPr id="12" name="TextBox 12"/>
            <p:cNvSpPr txBox="1"/>
            <p:nvPr/>
          </p:nvSpPr>
          <p:spPr>
            <a:xfrm>
              <a:off x="742150" y="-76200"/>
              <a:ext cx="4186268" cy="783167"/>
            </a:xfrm>
            <a:prstGeom prst="rect">
              <a:avLst/>
            </a:prstGeom>
          </p:spPr>
          <p:txBody>
            <a:bodyPr lIns="0" tIns="0" rIns="0" bIns="0" rtlCol="0" anchor="t">
              <a:spAutoFit/>
            </a:bodyPr>
            <a:lstStyle/>
            <a:p>
              <a:pPr marL="0" lvl="0" indent="0" algn="l">
                <a:lnSpc>
                  <a:spcPts val="4900"/>
                </a:lnSpc>
                <a:spcBef>
                  <a:spcPct val="0"/>
                </a:spcBef>
              </a:pPr>
              <a:r>
                <a:rPr lang="en-US" sz="3500" spc="-70" dirty="0">
                  <a:solidFill>
                    <a:srgbClr val="1836B2"/>
                  </a:solidFill>
                  <a:latin typeface="Fira Sans Medium"/>
                </a:rPr>
                <a:t>HTML and CSS</a:t>
              </a:r>
            </a:p>
          </p:txBody>
        </p:sp>
        <p:grpSp>
          <p:nvGrpSpPr>
            <p:cNvPr id="13" name="Group 13"/>
            <p:cNvGrpSpPr/>
            <p:nvPr/>
          </p:nvGrpSpPr>
          <p:grpSpPr>
            <a:xfrm rot="-10800000">
              <a:off x="0" y="156455"/>
              <a:ext cx="454982" cy="394057"/>
              <a:chOff x="0" y="0"/>
              <a:chExt cx="6202680" cy="5372100"/>
            </a:xfrm>
          </p:grpSpPr>
          <p:sp>
            <p:nvSpPr>
              <p:cNvPr id="14" name="Freeform 14"/>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grpSp>
        <p:nvGrpSpPr>
          <p:cNvPr id="15" name="Group 15"/>
          <p:cNvGrpSpPr/>
          <p:nvPr/>
        </p:nvGrpSpPr>
        <p:grpSpPr>
          <a:xfrm>
            <a:off x="8241493" y="7937231"/>
            <a:ext cx="8684171" cy="530225"/>
            <a:chOff x="0" y="0"/>
            <a:chExt cx="11578894" cy="706967"/>
          </a:xfrm>
        </p:grpSpPr>
        <p:sp>
          <p:nvSpPr>
            <p:cNvPr id="16" name="TextBox 16"/>
            <p:cNvSpPr txBox="1"/>
            <p:nvPr/>
          </p:nvSpPr>
          <p:spPr>
            <a:xfrm>
              <a:off x="824611" y="-76200"/>
              <a:ext cx="10754284" cy="783167"/>
            </a:xfrm>
            <a:prstGeom prst="rect">
              <a:avLst/>
            </a:prstGeom>
          </p:spPr>
          <p:txBody>
            <a:bodyPr lIns="0" tIns="0" rIns="0" bIns="0" rtlCol="0" anchor="t">
              <a:spAutoFit/>
            </a:bodyPr>
            <a:lstStyle/>
            <a:p>
              <a:pPr marL="0" lvl="0" indent="0" algn="l">
                <a:lnSpc>
                  <a:spcPts val="4900"/>
                </a:lnSpc>
                <a:spcBef>
                  <a:spcPct val="0"/>
                </a:spcBef>
              </a:pPr>
              <a:r>
                <a:rPr lang="en-US" sz="3500" spc="-70" dirty="0">
                  <a:solidFill>
                    <a:srgbClr val="1836B2"/>
                  </a:solidFill>
                  <a:latin typeface="Fira Sans Medium"/>
                </a:rPr>
                <a:t>Flask Framework</a:t>
              </a:r>
            </a:p>
          </p:txBody>
        </p:sp>
        <p:grpSp>
          <p:nvGrpSpPr>
            <p:cNvPr id="17" name="Group 17"/>
            <p:cNvGrpSpPr/>
            <p:nvPr/>
          </p:nvGrpSpPr>
          <p:grpSpPr>
            <a:xfrm rot="-10800000">
              <a:off x="0" y="156455"/>
              <a:ext cx="454982" cy="394057"/>
              <a:chOff x="0" y="0"/>
              <a:chExt cx="6202680" cy="5372100"/>
            </a:xfrm>
          </p:grpSpPr>
          <p:sp>
            <p:nvSpPr>
              <p:cNvPr id="18" name="Freeform 18"/>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sp>
        <p:nvSpPr>
          <p:cNvPr id="19" name="AutoShape 19"/>
          <p:cNvSpPr/>
          <p:nvPr/>
        </p:nvSpPr>
        <p:spPr>
          <a:xfrm rot="5400000">
            <a:off x="3601699" y="4743650"/>
            <a:ext cx="6888813" cy="0"/>
          </a:xfrm>
          <a:prstGeom prst="line">
            <a:avLst/>
          </a:prstGeom>
          <a:ln w="28575" cap="rnd">
            <a:solidFill>
              <a:srgbClr val="86C7ED"/>
            </a:solidFill>
            <a:prstDash val="solid"/>
            <a:headEnd type="none" w="sm" len="sm"/>
            <a:tailEnd type="none" w="sm" len="sm"/>
          </a:ln>
        </p:spPr>
      </p:sp>
      <p:grpSp>
        <p:nvGrpSpPr>
          <p:cNvPr id="20" name="Group 20"/>
          <p:cNvGrpSpPr/>
          <p:nvPr/>
        </p:nvGrpSpPr>
        <p:grpSpPr>
          <a:xfrm>
            <a:off x="8241493" y="6494802"/>
            <a:ext cx="3696313" cy="530225"/>
            <a:chOff x="0" y="0"/>
            <a:chExt cx="4928418" cy="706967"/>
          </a:xfrm>
        </p:grpSpPr>
        <p:sp>
          <p:nvSpPr>
            <p:cNvPr id="21" name="TextBox 21"/>
            <p:cNvSpPr txBox="1"/>
            <p:nvPr/>
          </p:nvSpPr>
          <p:spPr>
            <a:xfrm>
              <a:off x="742150" y="-76200"/>
              <a:ext cx="4186268" cy="783167"/>
            </a:xfrm>
            <a:prstGeom prst="rect">
              <a:avLst/>
            </a:prstGeom>
          </p:spPr>
          <p:txBody>
            <a:bodyPr lIns="0" tIns="0" rIns="0" bIns="0" rtlCol="0" anchor="t">
              <a:spAutoFit/>
            </a:bodyPr>
            <a:lstStyle/>
            <a:p>
              <a:pPr marL="0" lvl="0" indent="0" algn="l">
                <a:lnSpc>
                  <a:spcPts val="4900"/>
                </a:lnSpc>
                <a:spcBef>
                  <a:spcPct val="0"/>
                </a:spcBef>
              </a:pPr>
              <a:r>
                <a:rPr lang="en-US" sz="3500" spc="-70" dirty="0">
                  <a:solidFill>
                    <a:srgbClr val="1836B2"/>
                  </a:solidFill>
                  <a:latin typeface="Fira Sans Medium"/>
                </a:rPr>
                <a:t>JavaScript </a:t>
              </a:r>
            </a:p>
          </p:txBody>
        </p:sp>
        <p:grpSp>
          <p:nvGrpSpPr>
            <p:cNvPr id="22" name="Group 22"/>
            <p:cNvGrpSpPr/>
            <p:nvPr/>
          </p:nvGrpSpPr>
          <p:grpSpPr>
            <a:xfrm rot="-10800000">
              <a:off x="0" y="156455"/>
              <a:ext cx="454982" cy="394057"/>
              <a:chOff x="0" y="0"/>
              <a:chExt cx="6202680" cy="5372100"/>
            </a:xfrm>
          </p:grpSpPr>
          <p:sp>
            <p:nvSpPr>
              <p:cNvPr id="23" name="Freeform 23"/>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a:off x="-1876862" y="7170810"/>
            <a:ext cx="7552590" cy="4312281"/>
          </a:xfrm>
          <a:prstGeom prst="rect">
            <a:avLst/>
          </a:prstGeom>
        </p:spPr>
      </p:pic>
      <p:sp>
        <p:nvSpPr>
          <p:cNvPr id="3" name="AutoShape 3"/>
          <p:cNvSpPr/>
          <p:nvPr/>
        </p:nvSpPr>
        <p:spPr>
          <a:xfrm>
            <a:off x="10515600" y="1670995"/>
            <a:ext cx="5268074" cy="0"/>
          </a:xfrm>
          <a:prstGeom prst="line">
            <a:avLst/>
          </a:prstGeom>
          <a:ln w="28575" cap="rnd">
            <a:solidFill>
              <a:srgbClr val="86C7ED"/>
            </a:solidFill>
            <a:prstDash val="solid"/>
            <a:headEnd type="none" w="sm" len="sm"/>
            <a:tailEnd type="none" w="sm" len="sm"/>
          </a:ln>
        </p:spPr>
      </p:sp>
      <p:pic>
        <p:nvPicPr>
          <p:cNvPr id="4" name="Picture 4"/>
          <p:cNvPicPr>
            <a:picLocks noChangeAspect="1"/>
          </p:cNvPicPr>
          <p:nvPr/>
        </p:nvPicPr>
        <p:blipFill>
          <a:blip r:embed="rId4"/>
          <a:srcRect/>
          <a:stretch>
            <a:fillRect/>
          </a:stretch>
        </p:blipFill>
        <p:spPr>
          <a:xfrm>
            <a:off x="457200" y="426226"/>
            <a:ext cx="9149383" cy="4181554"/>
          </a:xfrm>
          <a:prstGeom prst="rect">
            <a:avLst/>
          </a:prstGeom>
          <a:ln>
            <a:solidFill>
              <a:schemeClr val="tx1"/>
            </a:solidFill>
          </a:ln>
        </p:spPr>
      </p:pic>
      <p:sp>
        <p:nvSpPr>
          <p:cNvPr id="5" name="TextBox 5"/>
          <p:cNvSpPr txBox="1"/>
          <p:nvPr/>
        </p:nvSpPr>
        <p:spPr>
          <a:xfrm>
            <a:off x="10210800" y="1669766"/>
            <a:ext cx="6781800" cy="2568075"/>
          </a:xfrm>
          <a:prstGeom prst="rect">
            <a:avLst/>
          </a:prstGeom>
        </p:spPr>
        <p:txBody>
          <a:bodyPr wrap="square" lIns="0" tIns="0" rIns="0" bIns="0" rtlCol="0" anchor="t">
            <a:spAutoFit/>
          </a:bodyPr>
          <a:lstStyle/>
          <a:p>
            <a:pPr marL="0" lvl="0" indent="0" algn="l">
              <a:lnSpc>
                <a:spcPts val="5132"/>
              </a:lnSpc>
              <a:spcBef>
                <a:spcPct val="0"/>
              </a:spcBef>
            </a:pPr>
            <a:r>
              <a:rPr lang="en-US" sz="3665" spc="18" dirty="0">
                <a:solidFill>
                  <a:srgbClr val="000000"/>
                </a:solidFill>
                <a:latin typeface="Alice"/>
              </a:rPr>
              <a:t>The homepage serves as the gateway to all other pages on the website, providing access to data charts and graphs.</a:t>
            </a:r>
          </a:p>
        </p:txBody>
      </p:sp>
      <p:sp>
        <p:nvSpPr>
          <p:cNvPr id="6" name="TextBox 6"/>
          <p:cNvSpPr txBox="1"/>
          <p:nvPr/>
        </p:nvSpPr>
        <p:spPr>
          <a:xfrm>
            <a:off x="10515600" y="458795"/>
            <a:ext cx="6536460" cy="1211585"/>
          </a:xfrm>
          <a:prstGeom prst="rect">
            <a:avLst/>
          </a:prstGeom>
        </p:spPr>
        <p:txBody>
          <a:bodyPr lIns="0" tIns="0" rIns="0" bIns="0" rtlCol="0" anchor="t">
            <a:spAutoFit/>
          </a:bodyPr>
          <a:lstStyle/>
          <a:p>
            <a:pPr marL="0" lvl="0" indent="0">
              <a:lnSpc>
                <a:spcPts val="9240"/>
              </a:lnSpc>
              <a:spcBef>
                <a:spcPct val="0"/>
              </a:spcBef>
            </a:pPr>
            <a:r>
              <a:rPr lang="en-US" sz="8400" dirty="0">
                <a:solidFill>
                  <a:srgbClr val="1836B2"/>
                </a:solidFill>
                <a:latin typeface="Alice Bold"/>
              </a:rPr>
              <a:t>Home Page </a:t>
            </a:r>
          </a:p>
        </p:txBody>
      </p:sp>
      <p:pic>
        <p:nvPicPr>
          <p:cNvPr id="8" name="Picture 7">
            <a:extLst>
              <a:ext uri="{FF2B5EF4-FFF2-40B4-BE49-F238E27FC236}">
                <a16:creationId xmlns:a16="http://schemas.microsoft.com/office/drawing/2014/main" id="{0A34AF1D-2208-055C-591E-1362119288F8}"/>
              </a:ext>
            </a:extLst>
          </p:cNvPr>
          <p:cNvPicPr>
            <a:picLocks noChangeAspect="1"/>
          </p:cNvPicPr>
          <p:nvPr/>
        </p:nvPicPr>
        <p:blipFill>
          <a:blip r:embed="rId5"/>
          <a:stretch>
            <a:fillRect/>
          </a:stretch>
        </p:blipFill>
        <p:spPr>
          <a:xfrm>
            <a:off x="7804740" y="5132439"/>
            <a:ext cx="9187860" cy="4474047"/>
          </a:xfrm>
          <a:prstGeom prst="rect">
            <a:avLst/>
          </a:prstGeom>
          <a:ln>
            <a:solidFill>
              <a:schemeClr val="tx1"/>
            </a:solidFill>
          </a:ln>
        </p:spPr>
      </p:pic>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a:off x="-1876862" y="7170810"/>
            <a:ext cx="7552590" cy="4312281"/>
          </a:xfrm>
          <a:prstGeom prst="rect">
            <a:avLst/>
          </a:prstGeom>
        </p:spPr>
      </p:pic>
      <p:sp>
        <p:nvSpPr>
          <p:cNvPr id="3" name="AutoShape 3"/>
          <p:cNvSpPr/>
          <p:nvPr/>
        </p:nvSpPr>
        <p:spPr>
          <a:xfrm>
            <a:off x="10726413" y="3678323"/>
            <a:ext cx="5268074" cy="0"/>
          </a:xfrm>
          <a:prstGeom prst="line">
            <a:avLst/>
          </a:prstGeom>
          <a:ln w="28575" cap="rnd">
            <a:solidFill>
              <a:srgbClr val="86C7ED"/>
            </a:solidFill>
            <a:prstDash val="solid"/>
            <a:headEnd type="none" w="sm" len="sm"/>
            <a:tailEnd type="none" w="sm" len="sm"/>
          </a:ln>
        </p:spPr>
      </p:sp>
      <p:pic>
        <p:nvPicPr>
          <p:cNvPr id="4" name="Picture 4"/>
          <p:cNvPicPr>
            <a:picLocks noChangeAspect="1"/>
          </p:cNvPicPr>
          <p:nvPr/>
        </p:nvPicPr>
        <p:blipFill>
          <a:blip r:embed="rId4"/>
          <a:srcRect/>
          <a:stretch>
            <a:fillRect/>
          </a:stretch>
        </p:blipFill>
        <p:spPr>
          <a:xfrm>
            <a:off x="5457966" y="207859"/>
            <a:ext cx="12530617" cy="5893306"/>
          </a:xfrm>
          <a:prstGeom prst="rect">
            <a:avLst/>
          </a:prstGeom>
        </p:spPr>
      </p:pic>
      <p:pic>
        <p:nvPicPr>
          <p:cNvPr id="5" name="Picture 5"/>
          <p:cNvPicPr>
            <a:picLocks noChangeAspect="1"/>
          </p:cNvPicPr>
          <p:nvPr/>
        </p:nvPicPr>
        <p:blipFill>
          <a:blip r:embed="rId5"/>
          <a:srcRect l="4937" r="4937"/>
          <a:stretch>
            <a:fillRect/>
          </a:stretch>
        </p:blipFill>
        <p:spPr>
          <a:xfrm>
            <a:off x="4784558" y="207859"/>
            <a:ext cx="13204025" cy="5893306"/>
          </a:xfrm>
          <a:prstGeom prst="rect">
            <a:avLst/>
          </a:prstGeom>
        </p:spPr>
      </p:pic>
      <p:sp>
        <p:nvSpPr>
          <p:cNvPr id="6" name="TextBox 6"/>
          <p:cNvSpPr txBox="1"/>
          <p:nvPr/>
        </p:nvSpPr>
        <p:spPr>
          <a:xfrm>
            <a:off x="5383699" y="6644873"/>
            <a:ext cx="12604883" cy="1286662"/>
          </a:xfrm>
          <a:prstGeom prst="rect">
            <a:avLst/>
          </a:prstGeom>
        </p:spPr>
        <p:txBody>
          <a:bodyPr lIns="0" tIns="0" rIns="0" bIns="0" rtlCol="0" anchor="t">
            <a:spAutoFit/>
          </a:bodyPr>
          <a:lstStyle/>
          <a:p>
            <a:pPr marL="0" lvl="0" indent="0" algn="l">
              <a:lnSpc>
                <a:spcPts val="5132"/>
              </a:lnSpc>
              <a:spcBef>
                <a:spcPct val="0"/>
              </a:spcBef>
            </a:pPr>
            <a:r>
              <a:rPr lang="en-US" sz="3665" spc="18" dirty="0">
                <a:solidFill>
                  <a:srgbClr val="000000"/>
                </a:solidFill>
                <a:latin typeface="Alice"/>
              </a:rPr>
              <a:t>On this page, individuals can view a comprehensive list of fertilizers necessary for crops and fields.</a:t>
            </a:r>
          </a:p>
        </p:txBody>
      </p:sp>
      <p:sp>
        <p:nvSpPr>
          <p:cNvPr id="7" name="TextBox 7"/>
          <p:cNvSpPr txBox="1"/>
          <p:nvPr/>
        </p:nvSpPr>
        <p:spPr>
          <a:xfrm>
            <a:off x="213870" y="2582057"/>
            <a:ext cx="6536460" cy="1211585"/>
          </a:xfrm>
          <a:prstGeom prst="rect">
            <a:avLst/>
          </a:prstGeom>
        </p:spPr>
        <p:txBody>
          <a:bodyPr lIns="0" tIns="0" rIns="0" bIns="0" rtlCol="0" anchor="t">
            <a:spAutoFit/>
          </a:bodyPr>
          <a:lstStyle/>
          <a:p>
            <a:pPr marL="0" lvl="0" indent="0">
              <a:lnSpc>
                <a:spcPts val="9240"/>
              </a:lnSpc>
              <a:spcBef>
                <a:spcPct val="0"/>
              </a:spcBef>
            </a:pPr>
            <a:r>
              <a:rPr lang="en-US" sz="8400" dirty="0">
                <a:solidFill>
                  <a:srgbClr val="1836B2"/>
                </a:solidFill>
                <a:latin typeface="Alice Bold"/>
              </a:rPr>
              <a:t>Predictor</a:t>
            </a: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a:off x="-1876862" y="7170810"/>
            <a:ext cx="7552590" cy="4312281"/>
          </a:xfrm>
          <a:prstGeom prst="rect">
            <a:avLst/>
          </a:prstGeom>
        </p:spPr>
      </p:pic>
      <p:sp>
        <p:nvSpPr>
          <p:cNvPr id="6" name="TextBox 6"/>
          <p:cNvSpPr txBox="1"/>
          <p:nvPr/>
        </p:nvSpPr>
        <p:spPr>
          <a:xfrm>
            <a:off x="3657600" y="3823271"/>
            <a:ext cx="6046301" cy="2568075"/>
          </a:xfrm>
          <a:prstGeom prst="rect">
            <a:avLst/>
          </a:prstGeom>
        </p:spPr>
        <p:txBody>
          <a:bodyPr wrap="square" lIns="0" tIns="0" rIns="0" bIns="0" rtlCol="0" anchor="t">
            <a:spAutoFit/>
          </a:bodyPr>
          <a:lstStyle/>
          <a:p>
            <a:pPr marL="0" lvl="0" indent="0" algn="l">
              <a:lnSpc>
                <a:spcPts val="5132"/>
              </a:lnSpc>
              <a:spcBef>
                <a:spcPct val="0"/>
              </a:spcBef>
            </a:pPr>
            <a:r>
              <a:rPr lang="en-US" sz="3665" spc="18" dirty="0">
                <a:solidFill>
                  <a:srgbClr val="000000"/>
                </a:solidFill>
                <a:latin typeface="Alice"/>
              </a:rPr>
              <a:t>On this page, individuals can view a comprehensive list of available dealers for harvesting crops.</a:t>
            </a:r>
          </a:p>
        </p:txBody>
      </p:sp>
      <p:sp>
        <p:nvSpPr>
          <p:cNvPr id="7" name="TextBox 7"/>
          <p:cNvSpPr txBox="1"/>
          <p:nvPr/>
        </p:nvSpPr>
        <p:spPr>
          <a:xfrm>
            <a:off x="1143000" y="1866456"/>
            <a:ext cx="8847803" cy="1179810"/>
          </a:xfrm>
          <a:prstGeom prst="rect">
            <a:avLst/>
          </a:prstGeom>
        </p:spPr>
        <p:txBody>
          <a:bodyPr wrap="square" lIns="0" tIns="0" rIns="0" bIns="0" rtlCol="0" anchor="t">
            <a:spAutoFit/>
          </a:bodyPr>
          <a:lstStyle/>
          <a:p>
            <a:pPr marL="0" lvl="0" indent="0">
              <a:lnSpc>
                <a:spcPts val="9240"/>
              </a:lnSpc>
              <a:spcBef>
                <a:spcPct val="0"/>
              </a:spcBef>
            </a:pPr>
            <a:r>
              <a:rPr lang="en-US" sz="8400" dirty="0">
                <a:solidFill>
                  <a:srgbClr val="1836B2"/>
                </a:solidFill>
                <a:latin typeface="Alice Bold"/>
              </a:rPr>
              <a:t>Crop Harvesting</a:t>
            </a:r>
          </a:p>
        </p:txBody>
      </p:sp>
      <p:pic>
        <p:nvPicPr>
          <p:cNvPr id="9" name="Picture 8">
            <a:extLst>
              <a:ext uri="{FF2B5EF4-FFF2-40B4-BE49-F238E27FC236}">
                <a16:creationId xmlns:a16="http://schemas.microsoft.com/office/drawing/2014/main" id="{485EB86C-2AB1-69B2-6847-E12A515057D7}"/>
              </a:ext>
            </a:extLst>
          </p:cNvPr>
          <p:cNvPicPr>
            <a:picLocks noChangeAspect="1"/>
          </p:cNvPicPr>
          <p:nvPr/>
        </p:nvPicPr>
        <p:blipFill>
          <a:blip r:embed="rId4"/>
          <a:stretch>
            <a:fillRect/>
          </a:stretch>
        </p:blipFill>
        <p:spPr>
          <a:xfrm>
            <a:off x="10820400" y="571500"/>
            <a:ext cx="5784081" cy="7079593"/>
          </a:xfrm>
          <a:prstGeom prst="rect">
            <a:avLst/>
          </a:prstGeom>
          <a:ln>
            <a:solidFill>
              <a:schemeClr val="tx1"/>
            </a:solidFill>
          </a:ln>
        </p:spPr>
      </p:pic>
    </p:spTree>
    <p:extLst>
      <p:ext uri="{BB962C8B-B14F-4D97-AF65-F5344CB8AC3E}">
        <p14:creationId xmlns:p14="http://schemas.microsoft.com/office/powerpoint/2010/main" val="392872458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a:off x="-1876862" y="7170810"/>
            <a:ext cx="7552590" cy="4312281"/>
          </a:xfrm>
          <a:prstGeom prst="rect">
            <a:avLst/>
          </a:prstGeom>
        </p:spPr>
      </p:pic>
      <p:sp>
        <p:nvSpPr>
          <p:cNvPr id="6" name="TextBox 6"/>
          <p:cNvSpPr txBox="1"/>
          <p:nvPr/>
        </p:nvSpPr>
        <p:spPr>
          <a:xfrm>
            <a:off x="5383699" y="6644873"/>
            <a:ext cx="12604883" cy="1914050"/>
          </a:xfrm>
          <a:prstGeom prst="rect">
            <a:avLst/>
          </a:prstGeom>
        </p:spPr>
        <p:txBody>
          <a:bodyPr lIns="0" tIns="0" rIns="0" bIns="0" rtlCol="0" anchor="t">
            <a:spAutoFit/>
          </a:bodyPr>
          <a:lstStyle/>
          <a:p>
            <a:pPr marL="0" lvl="0" indent="0" algn="l">
              <a:lnSpc>
                <a:spcPts val="5132"/>
              </a:lnSpc>
              <a:spcBef>
                <a:spcPct val="0"/>
              </a:spcBef>
            </a:pPr>
            <a:r>
              <a:rPr lang="en-US" sz="3665" spc="18" dirty="0">
                <a:solidFill>
                  <a:srgbClr val="000000"/>
                </a:solidFill>
                <a:latin typeface="Alice"/>
              </a:rPr>
              <a:t>On this page, individuals can view a comprehensive list of all the Chaff cutters and Seller/buyers available with contact details.</a:t>
            </a:r>
          </a:p>
        </p:txBody>
      </p:sp>
      <p:pic>
        <p:nvPicPr>
          <p:cNvPr id="9" name="Picture 8">
            <a:extLst>
              <a:ext uri="{FF2B5EF4-FFF2-40B4-BE49-F238E27FC236}">
                <a16:creationId xmlns:a16="http://schemas.microsoft.com/office/drawing/2014/main" id="{0EA4BAB4-A00A-48F4-524B-72DFF7126F65}"/>
              </a:ext>
            </a:extLst>
          </p:cNvPr>
          <p:cNvPicPr>
            <a:picLocks noChangeAspect="1"/>
          </p:cNvPicPr>
          <p:nvPr/>
        </p:nvPicPr>
        <p:blipFill>
          <a:blip r:embed="rId4"/>
          <a:stretch>
            <a:fillRect/>
          </a:stretch>
        </p:blipFill>
        <p:spPr>
          <a:xfrm>
            <a:off x="6082873" y="952500"/>
            <a:ext cx="11519327" cy="5555676"/>
          </a:xfrm>
          <a:prstGeom prst="rect">
            <a:avLst/>
          </a:prstGeom>
        </p:spPr>
      </p:pic>
      <p:sp>
        <p:nvSpPr>
          <p:cNvPr id="7" name="TextBox 7"/>
          <p:cNvSpPr txBox="1"/>
          <p:nvPr/>
        </p:nvSpPr>
        <p:spPr>
          <a:xfrm>
            <a:off x="213870" y="2582057"/>
            <a:ext cx="6536460" cy="2359620"/>
          </a:xfrm>
          <a:prstGeom prst="rect">
            <a:avLst/>
          </a:prstGeom>
        </p:spPr>
        <p:txBody>
          <a:bodyPr lIns="0" tIns="0" rIns="0" bIns="0" rtlCol="0" anchor="t">
            <a:spAutoFit/>
          </a:bodyPr>
          <a:lstStyle/>
          <a:p>
            <a:pPr marL="0" lvl="0" indent="0">
              <a:lnSpc>
                <a:spcPts val="9240"/>
              </a:lnSpc>
              <a:spcBef>
                <a:spcPct val="0"/>
              </a:spcBef>
            </a:pPr>
            <a:r>
              <a:rPr lang="en-US" sz="8400" dirty="0">
                <a:solidFill>
                  <a:srgbClr val="1836B2"/>
                </a:solidFill>
                <a:latin typeface="Alice Bold"/>
              </a:rPr>
              <a:t>Chaff Cutting and Selling</a:t>
            </a:r>
          </a:p>
        </p:txBody>
      </p:sp>
    </p:spTree>
    <p:extLst>
      <p:ext uri="{BB962C8B-B14F-4D97-AF65-F5344CB8AC3E}">
        <p14:creationId xmlns:p14="http://schemas.microsoft.com/office/powerpoint/2010/main" val="185765121"/>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TotalTime>
  <Words>492</Words>
  <Application>Microsoft Office PowerPoint</Application>
  <PresentationFormat>Custom</PresentationFormat>
  <Paragraphs>59</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Fira Sans Medium</vt:lpstr>
      <vt:lpstr>Calibri</vt:lpstr>
      <vt:lpstr>Alice Bold</vt:lpstr>
      <vt:lpstr>Alice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Exciting innovations that can change the world</dc:title>
  <cp:lastModifiedBy>Anurag Mukati</cp:lastModifiedBy>
  <cp:revision>5</cp:revision>
  <dcterms:created xsi:type="dcterms:W3CDTF">2006-08-16T00:00:00Z</dcterms:created>
  <dcterms:modified xsi:type="dcterms:W3CDTF">2023-03-20T20:45:37Z</dcterms:modified>
  <dc:identifier>DAFcJv48pcc</dc:identifier>
</cp:coreProperties>
</file>

<file path=docProps/thumbnail.jpeg>
</file>